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6"/>
  </p:notesMasterIdLst>
  <p:sldIdLst>
    <p:sldId id="256" r:id="rId2"/>
    <p:sldId id="257" r:id="rId3"/>
    <p:sldId id="261" r:id="rId4"/>
    <p:sldId id="289" r:id="rId5"/>
    <p:sldId id="290" r:id="rId6"/>
    <p:sldId id="292" r:id="rId7"/>
    <p:sldId id="291" r:id="rId8"/>
    <p:sldId id="297" r:id="rId9"/>
    <p:sldId id="298" r:id="rId10"/>
    <p:sldId id="299" r:id="rId11"/>
    <p:sldId id="303" r:id="rId12"/>
    <p:sldId id="316" r:id="rId13"/>
    <p:sldId id="313" r:id="rId14"/>
    <p:sldId id="26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198C0C0-30E3-D28C-0DB8-CCBA74A53B29}" name="A Bowsmith" initials="AB" userId="27bf65317e515ee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3085"/>
    <a:srgbClr val="000099"/>
    <a:srgbClr val="0033CC"/>
    <a:srgbClr val="254275"/>
    <a:srgbClr val="017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7" autoAdjust="0"/>
    <p:restoredTop sz="92798" autoAdjust="0"/>
  </p:normalViewPr>
  <p:slideViewPr>
    <p:cSldViewPr snapToGrid="0">
      <p:cViewPr varScale="1">
        <p:scale>
          <a:sx n="91" d="100"/>
          <a:sy n="91" d="100"/>
        </p:scale>
        <p:origin x="37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9F062-B7AB-463F-BE40-520655D47ED8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636DB-6886-443F-BDBB-B2E11F0D7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79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636DB-6886-443F-BDBB-B2E11F0D79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15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5B64D-7227-416E-8B88-A270FACB3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9DD47F-2B81-42F9-AFFF-018851BA7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A06E2-018E-4E8F-B5E6-F20FEB897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37472-7377-4B54-A3FD-2F352BEF5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AA537-B3E5-4634-8895-77727392F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3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458A-21DC-4171-9DA8-788DE2B75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7FE18-3FD1-47AC-923F-66B2C9F4D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EE1F8-6180-4D84-96B1-4B64E8E5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65765-1BC2-47F8-BB79-CD1209F0C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B6C25-06A6-455A-A2A5-04AD8E701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13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FD3C78-074F-468A-BD4F-5DCFD6B2CE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DE783-3083-4E05-B7C3-728EED3E44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C010A-0E3A-44EF-8826-2C048B566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2634F-10C2-41F1-ACC2-8B8507CD4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FF100-0AA8-443B-BB23-9BCA32FC4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8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776EF-87A4-476A-ACEA-A7ACF5585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63BC7-A84D-4682-8E68-B59517C11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AB0F1-FE6C-468C-8FBC-2BC69A21F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62B88-F78A-421F-A418-0B83B8B63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3805B-5B20-44BF-9499-0B429C858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22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78A57-425C-4674-9171-3F8EEC4D7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7A754-61A7-4933-B44D-27CD26D5B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F4EF7-8C76-4599-8FFD-8C55FF2ED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BE2DC-1FAF-44C2-ABAA-8C5CD0910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0ED83-31A7-4BC4-A4B9-A7B21B784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33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309DE-A11D-41BC-8C42-768F3FB84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FA780-9DB8-4BC7-AEC6-B996B83C2D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7417B9-7635-448F-9665-307186B38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97F15-7CA4-470E-ADDC-5DF3E66CE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455E8-8E1F-49CC-A2F9-A5D4C4E9C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E5E49-52F7-4F5D-9BC0-CF33E0B79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51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7200C-6207-4675-8FEF-8B61ED1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FC578-88F9-4012-A7EC-8BE9A1E65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BAAD1-FB15-484F-840D-6D3D2F420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3A19B7-82E9-484A-B1E8-137946030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4DAB48-0CA6-4D36-A97E-AC56FAEA8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92684E-C6C7-4186-BFAD-4643924BB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199113-2277-441D-93A1-2DA570066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1BCED7-0DF6-4C3A-ADFB-1917FAA7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57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277D-2C5F-44F2-99DE-CB09EB340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F32408-F499-4D67-8A88-D8464B85C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5C35A-8BEB-4C1F-8E83-D5BE7274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FD1F1-DF2D-466C-81C5-183BADE6E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86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60919D-6625-4E05-90AD-5C3E20F3F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1B35D-A1FD-4EFB-BCF0-240CB5BA9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90A6F-EA25-4E63-B25A-3DB551F6B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23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ECB69-8911-48BA-AC35-4F368C7AB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39B37-8421-4DDE-9013-1ED396DB5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0D733C-0980-4D99-874C-B5FD924B3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18CAA-0950-47D4-AD03-E55CC1A4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8F1384-95BB-449F-A680-96775333E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2BC59-484E-4A44-858F-AC752BB43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8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6FE80-808E-4C2F-BCD6-0960546C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D15BA-B6F0-460E-88B8-EEC72B3DE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6565CB-671A-4B70-860C-44D8F4009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11D302-FBF1-452C-8380-419C69ADF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BC4F-B4E1-42FF-A00B-DA36AF3A9939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52CD6-CE8B-470D-AF7E-1DF8A3A77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5FF46-EF34-4198-BBBB-4FC21396A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73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BC82EB-4C85-4588-B32A-F55F0D26D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3CD91-3F2F-4BE3-8EF8-F460988AC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7B8DD-5AB2-44DE-8418-606BEDDC3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1BC4F-B4E1-42FF-A00B-DA36AF3A9939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3DAD-8789-4F9C-A0FD-FA3096A249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4543B-5FFF-4386-B249-3BD31A880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C8CE-EDF9-47F1-8DCF-E67101EA90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8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489740-DE46-4BBE-AB03-D3FD33FF6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625"/>
          <a:stretch/>
        </p:blipFill>
        <p:spPr>
          <a:xfrm>
            <a:off x="-294410" y="8626"/>
            <a:ext cx="12798635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3911B01-D4EE-4589-A21F-3E8674ECAA32}"/>
              </a:ext>
            </a:extLst>
          </p:cNvPr>
          <p:cNvSpPr txBox="1">
            <a:spLocks/>
          </p:cNvSpPr>
          <p:nvPr/>
        </p:nvSpPr>
        <p:spPr>
          <a:xfrm>
            <a:off x="5200948" y="2625578"/>
            <a:ext cx="1807918" cy="507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2024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65F4FC-1074-4C1E-8F16-B2D623CF8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814" y="3908612"/>
            <a:ext cx="2867737" cy="26640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B627E8-FE31-C074-6492-AD2A0C523282}"/>
              </a:ext>
            </a:extLst>
          </p:cNvPr>
          <p:cNvSpPr/>
          <p:nvPr/>
        </p:nvSpPr>
        <p:spPr>
          <a:xfrm>
            <a:off x="-303318" y="285383"/>
            <a:ext cx="127986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0000"/>
              </a:solidFill>
              <a:latin typeface="Futura PT Bold"/>
            </a:endParaRPr>
          </a:p>
          <a:p>
            <a:pPr algn="ctr"/>
            <a:r>
              <a:rPr lang="en-US" sz="4400" b="1" dirty="0">
                <a:solidFill>
                  <a:srgbClr val="0A3085"/>
                </a:solidFill>
                <a:latin typeface="Futura PT Bold"/>
              </a:rPr>
              <a:t>REGIONAL TRANSPORTATION COMMISSION</a:t>
            </a:r>
          </a:p>
          <a:p>
            <a:pPr algn="ctr"/>
            <a:r>
              <a:rPr lang="en-US" sz="4400" b="1" dirty="0">
                <a:solidFill>
                  <a:srgbClr val="0A3085"/>
                </a:solidFill>
                <a:latin typeface="Futura PT Bold"/>
              </a:rPr>
              <a:t>of WASHOE COUNTY</a:t>
            </a:r>
          </a:p>
          <a:p>
            <a:pPr algn="ctr"/>
            <a:r>
              <a:rPr lang="en-US" sz="4400" b="1" dirty="0">
                <a:solidFill>
                  <a:srgbClr val="0A3085"/>
                </a:solidFill>
                <a:latin typeface="Futura PT Bold"/>
              </a:rPr>
              <a:t>UPDATE</a:t>
            </a:r>
            <a:endParaRPr lang="en-US" sz="4400" dirty="0">
              <a:solidFill>
                <a:srgbClr val="0A30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566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D63ADC-7126-4086-9535-583EE9D6AD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30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i="1" dirty="0"/>
          </a:p>
          <a:p>
            <a:r>
              <a:rPr lang="en-US" i="1" dirty="0"/>
              <a:t>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30DDFE-418E-41C1-9A28-57032C6B0C32}"/>
              </a:ext>
            </a:extLst>
          </p:cNvPr>
          <p:cNvSpPr/>
          <p:nvPr/>
        </p:nvSpPr>
        <p:spPr>
          <a:xfrm>
            <a:off x="478970" y="117813"/>
            <a:ext cx="99360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0000"/>
              </a:solidFill>
              <a:latin typeface="Futura PT Bold"/>
            </a:endParaRPr>
          </a:p>
          <a:p>
            <a:r>
              <a:rPr lang="en-US" sz="4400" b="1" dirty="0">
                <a:solidFill>
                  <a:schemeClr val="bg1"/>
                </a:solidFill>
                <a:latin typeface="Futura PT Bold"/>
              </a:rPr>
              <a:t>VISION BOARD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0A6812-532B-4344-BDE2-25F7F20C8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060" y="1160446"/>
            <a:ext cx="9453880" cy="539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33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D63ADC-7126-4086-9535-583EE9D6AD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30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i="1" dirty="0"/>
          </a:p>
          <a:p>
            <a:r>
              <a:rPr lang="en-US" i="1" dirty="0"/>
              <a:t>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30DDFE-418E-41C1-9A28-57032C6B0C32}"/>
              </a:ext>
            </a:extLst>
          </p:cNvPr>
          <p:cNvSpPr/>
          <p:nvPr/>
        </p:nvSpPr>
        <p:spPr>
          <a:xfrm>
            <a:off x="478970" y="117813"/>
            <a:ext cx="99360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0000"/>
              </a:solidFill>
              <a:latin typeface="Futura PT Bold"/>
            </a:endParaRPr>
          </a:p>
          <a:p>
            <a:r>
              <a:rPr lang="en-US" sz="4400" b="1" dirty="0">
                <a:solidFill>
                  <a:schemeClr val="bg1"/>
                </a:solidFill>
                <a:latin typeface="Futura PT Bold"/>
              </a:rPr>
              <a:t>RTP PURPOSE &amp; GOALS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53475A-1285-410E-87A4-59B36BFD8320}"/>
              </a:ext>
            </a:extLst>
          </p:cNvPr>
          <p:cNvSpPr txBox="1"/>
          <p:nvPr/>
        </p:nvSpPr>
        <p:spPr>
          <a:xfrm>
            <a:off x="700549" y="1198306"/>
            <a:ext cx="5984732" cy="37929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200" dirty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ea typeface="Calibri"/>
                <a:cs typeface="Arial"/>
              </a:rPr>
              <a:t>Identify the transportation goals &amp; principles that direct regional transportation investments through 2050</a:t>
            </a:r>
            <a:endParaRPr lang="en-US" dirty="0">
              <a:solidFill>
                <a:schemeClr val="bg1"/>
              </a:solidFill>
              <a:ea typeface="Calibri"/>
              <a:cs typeface="Arial" panose="020B0604020202020204"/>
            </a:endParaRP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chemeClr val="bg1"/>
              </a:solidFill>
              <a:ea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ea typeface="Calibri"/>
                <a:cs typeface="Arial"/>
              </a:rPr>
              <a:t>Plan completion by March 2025</a:t>
            </a:r>
            <a:endParaRPr lang="en-US" dirty="0">
              <a:solidFill>
                <a:schemeClr val="bg1"/>
              </a:solidFill>
              <a:ea typeface="Calibri"/>
              <a:cs typeface="Arial" panose="020B0604020202020204"/>
            </a:endParaRP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chemeClr val="bg1"/>
              </a:solidFill>
              <a:ea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ea typeface="Calibri"/>
                <a:cs typeface="Arial"/>
              </a:rPr>
              <a:t>Federally required for MPOs (23 CFR § 450.324)</a:t>
            </a:r>
            <a:endParaRPr lang="en-US" dirty="0">
              <a:solidFill>
                <a:schemeClr val="bg1"/>
              </a:solidFill>
              <a:ea typeface="Calibri"/>
              <a:cs typeface="Arial" panose="020B0604020202020204"/>
            </a:endParaRP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chemeClr val="bg1"/>
              </a:solidFill>
              <a:ea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ea typeface="Calibri"/>
                <a:cs typeface="Arial"/>
              </a:rPr>
              <a:t>Get Involved:</a:t>
            </a:r>
            <a:endParaRPr lang="en-US" dirty="0">
              <a:solidFill>
                <a:schemeClr val="bg1"/>
              </a:solidFill>
              <a:ea typeface="Calibri"/>
              <a:cs typeface="Arial" panose="020B0604020202020204"/>
            </a:endParaRPr>
          </a:p>
          <a:p>
            <a:pPr marL="285750" marR="0" indent="-285750">
              <a:lnSpc>
                <a:spcPct val="113999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endParaRPr lang="en-US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screenshot of a goal&#10;&#10;Description automatically generated">
            <a:extLst>
              <a:ext uri="{FF2B5EF4-FFF2-40B4-BE49-F238E27FC236}">
                <a16:creationId xmlns:a16="http://schemas.microsoft.com/office/drawing/2014/main" id="{E34EB1A2-9455-4E71-8DF6-17757F97F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129" y="1198306"/>
            <a:ext cx="4048322" cy="52269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20C7C9-47E0-86BC-7595-5F161AF78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763" y="4171897"/>
            <a:ext cx="2173423" cy="217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99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D63ADC-7126-4086-9535-583EE9D6AD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30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i="1" dirty="0"/>
          </a:p>
          <a:p>
            <a:r>
              <a:rPr lang="en-US" i="1" dirty="0"/>
              <a:t>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30DDFE-418E-41C1-9A28-57032C6B0C32}"/>
              </a:ext>
            </a:extLst>
          </p:cNvPr>
          <p:cNvSpPr/>
          <p:nvPr/>
        </p:nvSpPr>
        <p:spPr>
          <a:xfrm>
            <a:off x="478970" y="117813"/>
            <a:ext cx="99360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0000"/>
              </a:solidFill>
              <a:latin typeface="Futura PT Bold"/>
            </a:endParaRPr>
          </a:p>
          <a:p>
            <a:r>
              <a:rPr lang="en-US" sz="4400" b="1" dirty="0">
                <a:solidFill>
                  <a:schemeClr val="bg1"/>
                </a:solidFill>
                <a:latin typeface="Futura PT Bold"/>
              </a:rPr>
              <a:t>REGIONALIZE TRAFFIC OPERATIONS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67EFEA-E54E-73F1-AC5B-0848B9DBF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083" y="1284224"/>
            <a:ext cx="6389834" cy="506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56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D63ADC-7126-4086-9535-583EE9D6AD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30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i="1" dirty="0"/>
          </a:p>
          <a:p>
            <a:r>
              <a:rPr lang="en-US" i="1" dirty="0"/>
              <a:t>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30DDFE-418E-41C1-9A28-57032C6B0C32}"/>
              </a:ext>
            </a:extLst>
          </p:cNvPr>
          <p:cNvSpPr/>
          <p:nvPr/>
        </p:nvSpPr>
        <p:spPr>
          <a:xfrm>
            <a:off x="478970" y="117813"/>
            <a:ext cx="99360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0000"/>
              </a:solidFill>
              <a:latin typeface="Futura PT Bold"/>
            </a:endParaRPr>
          </a:p>
          <a:p>
            <a:r>
              <a:rPr lang="en-US" sz="4400" b="1" dirty="0">
                <a:solidFill>
                  <a:schemeClr val="bg1"/>
                </a:solidFill>
                <a:latin typeface="Futura PT Bold"/>
              </a:rPr>
              <a:t>CHALLENGES &amp; OPPORTUNITIES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53475A-1285-410E-87A4-59B36BFD8320}"/>
              </a:ext>
            </a:extLst>
          </p:cNvPr>
          <p:cNvSpPr txBox="1"/>
          <p:nvPr/>
        </p:nvSpPr>
        <p:spPr>
          <a:xfrm>
            <a:off x="700549" y="1198306"/>
            <a:ext cx="4785851" cy="51471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200" dirty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ea typeface="Calibri"/>
                <a:cs typeface="Arial"/>
              </a:rPr>
              <a:t>Resources</a:t>
            </a:r>
            <a:endParaRPr lang="en-US" dirty="0">
              <a:solidFill>
                <a:schemeClr val="bg1"/>
              </a:solidFill>
              <a:ea typeface="Calibri"/>
              <a:cs typeface="Arial" panose="020B0604020202020204"/>
            </a:endParaRP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chemeClr val="bg1"/>
              </a:solidFill>
              <a:ea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ea typeface="Calibri"/>
                <a:cs typeface="Arial"/>
              </a:rPr>
              <a:t>Focused approached</a:t>
            </a: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chemeClr val="bg1"/>
              </a:solidFill>
              <a:ea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ea typeface="Calibri"/>
                <a:cs typeface="Arial"/>
              </a:rPr>
              <a:t>Transit sprawl </a:t>
            </a:r>
            <a:endParaRPr lang="en-US" dirty="0">
              <a:solidFill>
                <a:schemeClr val="bg1"/>
              </a:solidFill>
              <a:ea typeface="Calibri"/>
              <a:cs typeface="Arial" panose="020B0604020202020204"/>
            </a:endParaRP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chemeClr val="bg1"/>
              </a:solidFill>
              <a:ea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ea typeface="Calibri"/>
                <a:cs typeface="Arial"/>
              </a:rPr>
              <a:t>Federal regulations and permitting </a:t>
            </a:r>
            <a:endParaRPr lang="en-US" dirty="0">
              <a:solidFill>
                <a:schemeClr val="bg1"/>
              </a:solidFill>
              <a:ea typeface="Calibri"/>
              <a:cs typeface="Arial" panose="020B0604020202020204"/>
            </a:endParaRP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chemeClr val="bg1"/>
              </a:solidFill>
              <a:ea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ea typeface="Calibri"/>
                <a:cs typeface="Arial"/>
              </a:rPr>
              <a:t>Bipartisan Infrastructure Law expires Sept. 2026</a:t>
            </a: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chemeClr val="bg1"/>
              </a:solidFill>
              <a:ea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ea typeface="Calibri"/>
                <a:cs typeface="Arial"/>
              </a:rPr>
              <a:t>Sustainable funding</a:t>
            </a:r>
            <a:endParaRPr lang="en-US" sz="2400" dirty="0">
              <a:solidFill>
                <a:schemeClr val="bg1"/>
              </a:solidFill>
              <a:ea typeface="Calibri"/>
              <a:cs typeface="Arial" panose="020B0604020202020204"/>
            </a:endParaRP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chemeClr val="bg1"/>
              </a:solidFill>
              <a:ea typeface="Calibri"/>
              <a:cs typeface="Arial"/>
            </a:endParaRPr>
          </a:p>
          <a:p>
            <a:pPr marL="285750" marR="0" indent="-285750">
              <a:lnSpc>
                <a:spcPct val="113999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endParaRPr lang="en-US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6455AF-D9E2-E3DB-DA3C-936FEBBDFE06}"/>
              </a:ext>
            </a:extLst>
          </p:cNvPr>
          <p:cNvSpPr txBox="1"/>
          <p:nvPr/>
        </p:nvSpPr>
        <p:spPr>
          <a:xfrm>
            <a:off x="5770634" y="1189733"/>
            <a:ext cx="6137131" cy="36698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200" dirty="0">
              <a:solidFill>
                <a:srgbClr val="000000"/>
              </a:solidFill>
              <a:latin typeface="Arial"/>
              <a:ea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ea typeface="Calibri"/>
                <a:cs typeface="Arial"/>
              </a:rPr>
              <a:t>RTC Street &amp; Highways Qualified List - 2025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Arial"/>
              </a:rPr>
              <a:t>Engineering / Traffic / Construction Management</a:t>
            </a: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chemeClr val="bg1"/>
              </a:solidFill>
              <a:ea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ea typeface="Calibri"/>
                <a:cs typeface="Arial"/>
              </a:rPr>
              <a:t>Leveraging resources with partner agencies</a:t>
            </a:r>
            <a:endParaRPr lang="en-US" dirty="0">
              <a:solidFill>
                <a:schemeClr val="bg1"/>
              </a:solidFill>
              <a:ea typeface="Calibri"/>
              <a:cs typeface="Arial" panose="020B0604020202020204"/>
            </a:endParaRP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chemeClr val="bg1"/>
              </a:solidFill>
              <a:ea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ea typeface="Calibri"/>
                <a:cs typeface="Arial"/>
              </a:rPr>
              <a:t>Continued transportation investment</a:t>
            </a:r>
            <a:endParaRPr lang="en-US" dirty="0">
              <a:solidFill>
                <a:schemeClr val="bg1"/>
              </a:solidFill>
              <a:ea typeface="Calibri"/>
              <a:cs typeface="Arial" panose="020B0604020202020204"/>
            </a:endParaRPr>
          </a:p>
          <a:p>
            <a:pPr marL="342900" indent="-342900">
              <a:buFont typeface="Arial"/>
              <a:buChar char="•"/>
            </a:pPr>
            <a:endParaRPr lang="en-US" sz="2200" dirty="0">
              <a:solidFill>
                <a:schemeClr val="bg1"/>
              </a:solidFill>
              <a:ea typeface="Calibri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schemeClr val="bg1"/>
                </a:solidFill>
                <a:ea typeface="Calibri"/>
                <a:cs typeface="Arial"/>
              </a:rPr>
              <a:t>Focused outcomes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  <a:ea typeface="Calibri"/>
                <a:cs typeface="Arial"/>
              </a:rPr>
              <a:t>Pavement / Operations / Active Transportation / Safety</a:t>
            </a:r>
          </a:p>
          <a:p>
            <a:pPr marL="285750" marR="0" indent="-285750">
              <a:lnSpc>
                <a:spcPct val="113999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endParaRPr lang="en-US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24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87DEB3-C67D-46BF-9C97-BBFC897342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30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i="1" dirty="0"/>
          </a:p>
          <a:p>
            <a:r>
              <a:rPr lang="en-US" i="1" dirty="0"/>
              <a:t> 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BB07D4-6256-4A7B-AD46-9EAB2356D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32" y="2096998"/>
            <a:ext cx="2867737" cy="266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26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2F2C2D-79BF-4FE3-939D-A3C530111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649" y="1495424"/>
            <a:ext cx="5980702" cy="4848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254D60-B2FA-4A93-92D3-0FC8D0402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03" y="261871"/>
            <a:ext cx="5486400" cy="90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5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04488C-3FBA-4A22-A781-6438F237FB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30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  <a:p>
            <a:r>
              <a:rPr lang="en-US" b="1"/>
              <a:t>Jobs created 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58B433-EFDE-49A7-8241-0FF5297AA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" r="625"/>
          <a:stretch/>
        </p:blipFill>
        <p:spPr>
          <a:xfrm>
            <a:off x="76200" y="1271622"/>
            <a:ext cx="12039600" cy="43147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F26022-8CEA-4E43-8AF6-C3D4918E5E32}"/>
              </a:ext>
            </a:extLst>
          </p:cNvPr>
          <p:cNvSpPr/>
          <p:nvPr/>
        </p:nvSpPr>
        <p:spPr>
          <a:xfrm>
            <a:off x="478970" y="117813"/>
            <a:ext cx="68270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0000"/>
              </a:solidFill>
              <a:latin typeface="Futura PT Bold"/>
            </a:endParaRPr>
          </a:p>
          <a:p>
            <a:r>
              <a:rPr lang="en-US" sz="4400" b="1" dirty="0">
                <a:solidFill>
                  <a:srgbClr val="FFFFFF"/>
                </a:solidFill>
                <a:latin typeface="Futura PT Bold"/>
              </a:rPr>
              <a:t>2023 ANNUAL REPORT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84677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04488C-3FBA-4A22-A781-6438F237FB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30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F26022-8CEA-4E43-8AF6-C3D4918E5E32}"/>
              </a:ext>
            </a:extLst>
          </p:cNvPr>
          <p:cNvSpPr/>
          <p:nvPr/>
        </p:nvSpPr>
        <p:spPr>
          <a:xfrm>
            <a:off x="478970" y="117813"/>
            <a:ext cx="75768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0000"/>
              </a:solidFill>
              <a:latin typeface="Futura PT Bold"/>
            </a:endParaRPr>
          </a:p>
          <a:p>
            <a:r>
              <a:rPr lang="en-US" sz="4400" b="1" dirty="0">
                <a:solidFill>
                  <a:srgbClr val="FFFFFF"/>
                </a:solidFill>
                <a:latin typeface="Futura PT Bold"/>
              </a:rPr>
              <a:t>2023 ANNUAL REPORT</a:t>
            </a:r>
            <a:endParaRPr lang="en-US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B3C17D-1C42-4B64-BDE6-A598E8C48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127" y="1128178"/>
            <a:ext cx="8311747" cy="540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10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F26022-8CEA-4E43-8AF6-C3D4918E5E32}"/>
              </a:ext>
            </a:extLst>
          </p:cNvPr>
          <p:cNvSpPr/>
          <p:nvPr/>
        </p:nvSpPr>
        <p:spPr>
          <a:xfrm>
            <a:off x="478970" y="11781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200" dirty="0">
              <a:solidFill>
                <a:srgbClr val="000000"/>
              </a:solidFill>
              <a:latin typeface="Futura PT Bold"/>
            </a:endParaRPr>
          </a:p>
          <a:p>
            <a:r>
              <a:rPr lang="en-US" sz="4400" b="1" dirty="0">
                <a:solidFill>
                  <a:srgbClr val="0A3085"/>
                </a:solidFill>
                <a:latin typeface="Futura PT Bold"/>
              </a:rPr>
              <a:t>2023 ANNUAL REPORT</a:t>
            </a:r>
            <a:endParaRPr lang="en-US" sz="4400" dirty="0">
              <a:solidFill>
                <a:srgbClr val="0A308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B1A02-291F-43BD-AF36-B5EE4D1FB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43" y="1700784"/>
            <a:ext cx="6085817" cy="39867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9A7868-DFD8-4205-8CF9-1E544A562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30" y="0"/>
            <a:ext cx="5315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F26022-8CEA-4E43-8AF6-C3D4918E5E32}"/>
              </a:ext>
            </a:extLst>
          </p:cNvPr>
          <p:cNvSpPr/>
          <p:nvPr/>
        </p:nvSpPr>
        <p:spPr>
          <a:xfrm>
            <a:off x="478970" y="117813"/>
            <a:ext cx="75768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0000"/>
              </a:solidFill>
              <a:latin typeface="Futura PT Bold"/>
            </a:endParaRPr>
          </a:p>
          <a:p>
            <a:r>
              <a:rPr lang="en-US" sz="4400" b="1" dirty="0">
                <a:solidFill>
                  <a:srgbClr val="0A3085"/>
                </a:solidFill>
                <a:latin typeface="Futura PT Bold"/>
              </a:rPr>
              <a:t>COMPLETED PROJECTS</a:t>
            </a:r>
            <a:endParaRPr lang="en-US" sz="4400" dirty="0">
              <a:solidFill>
                <a:srgbClr val="0A308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3664F0-0E1F-46BA-896D-21FBEAB54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15" y="1699202"/>
            <a:ext cx="4673650" cy="34595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ED4C52-F66E-4B62-9014-AD20DA1CB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16" y="5158798"/>
            <a:ext cx="4673650" cy="900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591DF3-72E6-4140-A917-17D5096C6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721" y="1699202"/>
            <a:ext cx="1914232" cy="4360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657D98-300A-4093-B637-47316657AA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844"/>
          <a:stretch/>
        </p:blipFill>
        <p:spPr>
          <a:xfrm>
            <a:off x="7889953" y="1699202"/>
            <a:ext cx="3671032" cy="2489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646312-3721-400E-9524-D4EBD700A1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2058"/>
          <a:stretch/>
        </p:blipFill>
        <p:spPr>
          <a:xfrm>
            <a:off x="7889954" y="4189078"/>
            <a:ext cx="3671031" cy="18706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2A57D75-DAFF-43FE-80B0-86CDE660FDA5}"/>
              </a:ext>
            </a:extLst>
          </p:cNvPr>
          <p:cNvSpPr/>
          <p:nvPr/>
        </p:nvSpPr>
        <p:spPr>
          <a:xfrm>
            <a:off x="920933" y="1329870"/>
            <a:ext cx="4093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D85"/>
                </a:solidFill>
                <a:latin typeface="Poppins"/>
              </a:rPr>
              <a:t>4</a:t>
            </a:r>
            <a:r>
              <a:rPr lang="en-US" b="1" baseline="30000" dirty="0">
                <a:solidFill>
                  <a:srgbClr val="002D85"/>
                </a:solidFill>
                <a:latin typeface="Poppins"/>
              </a:rPr>
              <a:t>TH</a:t>
            </a:r>
            <a:r>
              <a:rPr lang="en-US" b="1" dirty="0">
                <a:solidFill>
                  <a:srgbClr val="002D85"/>
                </a:solidFill>
                <a:latin typeface="Poppins"/>
              </a:rPr>
              <a:t> ST. / WOODLAND AVE ROUNDABOUT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D8E216-7723-4567-8524-0D14093DC269}"/>
              </a:ext>
            </a:extLst>
          </p:cNvPr>
          <p:cNvSpPr/>
          <p:nvPr/>
        </p:nvSpPr>
        <p:spPr>
          <a:xfrm>
            <a:off x="6724408" y="1329870"/>
            <a:ext cx="4101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D85"/>
                </a:solidFill>
                <a:latin typeface="Poppins"/>
              </a:rPr>
              <a:t>SKY VISTA PARKWAY WIDENING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247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31A07-8B95-4DA6-9BFC-DF58C7FB7B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322"/>
          <a:stretch/>
        </p:blipFill>
        <p:spPr>
          <a:xfrm>
            <a:off x="249936" y="4474371"/>
            <a:ext cx="5846064" cy="2135715"/>
          </a:xfrm>
          <a:prstGeom prst="rect">
            <a:avLst/>
          </a:prstGeom>
          <a:ln w="12700">
            <a:solidFill>
              <a:srgbClr val="0A3085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F26022-8CEA-4E43-8AF6-C3D4918E5E32}"/>
              </a:ext>
            </a:extLst>
          </p:cNvPr>
          <p:cNvSpPr/>
          <p:nvPr/>
        </p:nvSpPr>
        <p:spPr>
          <a:xfrm>
            <a:off x="478970" y="117813"/>
            <a:ext cx="99360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0000"/>
              </a:solidFill>
              <a:latin typeface="Futura PT Bold"/>
            </a:endParaRPr>
          </a:p>
          <a:p>
            <a:r>
              <a:rPr lang="en-US" sz="4400" b="1" dirty="0">
                <a:solidFill>
                  <a:srgbClr val="0A3085"/>
                </a:solidFill>
                <a:latin typeface="Futura PT Bold"/>
              </a:rPr>
              <a:t>CURRENT CONSTRUCTION PROJECTS</a:t>
            </a:r>
            <a:endParaRPr lang="en-US" sz="4400" dirty="0">
              <a:solidFill>
                <a:srgbClr val="0A3085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1A63A8-AE82-482B-BFE0-5188ED740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36" y="1408447"/>
            <a:ext cx="5846064" cy="3065925"/>
          </a:xfrm>
          <a:prstGeom prst="rect">
            <a:avLst/>
          </a:prstGeom>
          <a:ln w="12700">
            <a:solidFill>
              <a:srgbClr val="0A3085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875C25-5331-41D1-885A-E733187AD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747" y="4285626"/>
            <a:ext cx="2965704" cy="1887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41ABB0-A66E-4899-BBB7-F6170F209584}"/>
              </a:ext>
            </a:extLst>
          </p:cNvPr>
          <p:cNvSpPr/>
          <p:nvPr/>
        </p:nvSpPr>
        <p:spPr>
          <a:xfrm>
            <a:off x="6096000" y="1408446"/>
            <a:ext cx="5846064" cy="954107"/>
          </a:xfrm>
          <a:prstGeom prst="rect">
            <a:avLst/>
          </a:prstGeom>
          <a:solidFill>
            <a:srgbClr val="0A3085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2024 CONSTRUCTION PROJECTS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A184AB-0070-4588-8E31-1F13CD4AE188}"/>
              </a:ext>
            </a:extLst>
          </p:cNvPr>
          <p:cNvSpPr txBox="1"/>
          <p:nvPr/>
        </p:nvSpPr>
        <p:spPr>
          <a:xfrm>
            <a:off x="6096000" y="2362557"/>
            <a:ext cx="5846064" cy="4251960"/>
          </a:xfrm>
          <a:prstGeom prst="rect">
            <a:avLst/>
          </a:prstGeom>
          <a:noFill/>
          <a:ln w="38100">
            <a:solidFill>
              <a:srgbClr val="0A3085"/>
            </a:solidFill>
          </a:ln>
        </p:spPr>
        <p:txBody>
          <a:bodyPr wrap="square" numCol="2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i="1" dirty="0"/>
              <a:t>1</a:t>
            </a:r>
            <a:r>
              <a:rPr lang="en-US" sz="1700" i="1" baseline="30000" dirty="0"/>
              <a:t>st</a:t>
            </a:r>
            <a:r>
              <a:rPr lang="en-US" sz="1700" i="1" dirty="0"/>
              <a:t> Street Rehab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i="1" dirty="0"/>
              <a:t>2024 Preventive Maintenance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i="1" dirty="0"/>
              <a:t>Kietzke Lane Fiber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i="1" dirty="0"/>
              <a:t>Las Brisas Blvd / Los Altos Blvd Corrective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i="1" dirty="0"/>
              <a:t>N. McCarran Blvd / Pyramid Hwy Fiber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i="1" dirty="0"/>
              <a:t>N. Virginia St University Rehab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i="1" dirty="0"/>
              <a:t>Raleigh Heights Rehab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i="1" dirty="0" err="1"/>
              <a:t>Selmi</a:t>
            </a:r>
            <a:r>
              <a:rPr lang="en-US" sz="1700" i="1" dirty="0"/>
              <a:t> Drive Rehab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i="1" dirty="0"/>
              <a:t>S. Virginia St / In-n-out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i="1" dirty="0"/>
              <a:t>Somersett Pkwy Corrective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i="1" dirty="0"/>
              <a:t>South Meadows Traffic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i="1" dirty="0"/>
              <a:t>Sparks Intelligent Corridor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i="1" dirty="0"/>
              <a:t>Stanford Way Rehab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i="1" dirty="0"/>
              <a:t>Traffic Signal Installations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i="1" dirty="0"/>
              <a:t>Traffic Signal Modifications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i="1" dirty="0"/>
              <a:t>Veterans Roundabout Modifications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i="1" dirty="0"/>
              <a:t>Steamboat Pkwy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i="1" dirty="0"/>
              <a:t>Vista Blvd / Prater Way Fiber</a:t>
            </a:r>
          </a:p>
        </p:txBody>
      </p:sp>
    </p:spTree>
    <p:extLst>
      <p:ext uri="{BB962C8B-B14F-4D97-AF65-F5344CB8AC3E}">
        <p14:creationId xmlns:p14="http://schemas.microsoft.com/office/powerpoint/2010/main" val="3306290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9B25BBA-451F-4676-B9A5-D7C4ECA90F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30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i="1" dirty="0"/>
          </a:p>
          <a:p>
            <a:r>
              <a:rPr lang="en-US" i="1" dirty="0"/>
              <a:t>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F26022-8CEA-4E43-8AF6-C3D4918E5E32}"/>
              </a:ext>
            </a:extLst>
          </p:cNvPr>
          <p:cNvSpPr/>
          <p:nvPr/>
        </p:nvSpPr>
        <p:spPr>
          <a:xfrm>
            <a:off x="478970" y="117813"/>
            <a:ext cx="89670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0000"/>
              </a:solidFill>
              <a:latin typeface="Futura PT Bold"/>
            </a:endParaRPr>
          </a:p>
          <a:p>
            <a:r>
              <a:rPr lang="en-US" sz="4400" b="1" dirty="0">
                <a:solidFill>
                  <a:schemeClr val="bg1"/>
                </a:solidFill>
                <a:latin typeface="Futura PT Bold"/>
              </a:rPr>
              <a:t>FY25 Revenues &amp; Expenditures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AE198C-4058-40BD-A228-0ECA3E34CC28}"/>
              </a:ext>
            </a:extLst>
          </p:cNvPr>
          <p:cNvSpPr txBox="1"/>
          <p:nvPr/>
        </p:nvSpPr>
        <p:spPr>
          <a:xfrm>
            <a:off x="731520" y="1351280"/>
            <a:ext cx="889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FY25 Projected Revenues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$251,445,002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FY25 Tentative Budget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$290,175,657 </a:t>
            </a:r>
            <a:endParaRPr lang="en-US" sz="2400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AFD79D-8114-2131-70C5-8C0AFCA4E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785" y="1712006"/>
            <a:ext cx="6846815" cy="48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37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BEFBA7-A948-4A4D-A8CD-B7B51630B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263"/>
            <a:ext cx="12192000" cy="509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06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2899</TotalTime>
  <Words>230</Words>
  <Application>Microsoft Office PowerPoint</Application>
  <PresentationFormat>Widescreen</PresentationFormat>
  <Paragraphs>99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Futura PT Bold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Mues</dc:creator>
  <cp:lastModifiedBy>Dale Keller</cp:lastModifiedBy>
  <cp:revision>75</cp:revision>
  <dcterms:created xsi:type="dcterms:W3CDTF">2024-02-22T19:53:43Z</dcterms:created>
  <dcterms:modified xsi:type="dcterms:W3CDTF">2024-05-03T15:19:46Z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2024-05-03T13:42:13Z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69d5a5bc-77e9-4107-b643-a2e37d88cf0b</vt:lpwstr>
  </property>
  <property fmtid="{D5CDD505-2E9C-101B-9397-08002B2CF9AE}" pid="7" name="MSIP_Label_defa4170-0d19-0005-0004-bc88714345d2_ActionId">
    <vt:lpwstr>77ed54be-a15f-40c8-8bef-4a2e04b87801</vt:lpwstr>
  </property>
  <property fmtid="{D5CDD505-2E9C-101B-9397-08002B2CF9AE}" pid="8" name="MSIP_Label_defa4170-0d19-0005-0004-bc88714345d2_ContentBits">
    <vt:lpwstr>0</vt:lpwstr>
  </property>
</Properties>
</file>